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Oswald" panose="020B0604020202020204" charset="0"/>
      <p:regular r:id="rId17"/>
      <p:bold r:id="rId18"/>
    </p:embeddedFont>
    <p:embeddedFont>
      <p:font typeface="Source Code Pr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91" autoAdjust="0"/>
  </p:normalViewPr>
  <p:slideViewPr>
    <p:cSldViewPr snapToGrid="0">
      <p:cViewPr varScale="1">
        <p:scale>
          <a:sx n="90" d="100"/>
          <a:sy n="90" d="100"/>
        </p:scale>
        <p:origin x="816" y="84"/>
      </p:cViewPr>
      <p:guideLst>
        <p:guide orient="horz" pos="1620"/>
        <p:guide pos="2880"/>
      </p:guideLst>
    </p:cSldViewPr>
  </p:slideViewPr>
  <p:outlineViewPr>
    <p:cViewPr>
      <p:scale>
        <a:sx n="33" d="100"/>
        <a:sy n="33" d="100"/>
      </p:scale>
      <p:origin x="0" y="-149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ade0d9e2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ade0d9e2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3ade0d9e2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3ade0d9e2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ade0d9e2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ade0d9e2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3ade0d9e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3ade0d9e2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6f80d1ff_0_5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6f80d1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0d1f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f80d1f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f80d1ff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ade0d9b9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ade0d9b9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3a93fcb55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3a93fcb55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3ade0d9b9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3ade0d9b9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6f80d1ff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3ade0d9e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3ade0d9e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3351975" y="304575"/>
            <a:ext cx="2908596" cy="3732698"/>
          </a:xfrm>
          <a:prstGeom prst="rect">
            <a:avLst/>
          </a:prstGeom>
          <a:noFill/>
          <a:ln>
            <a:noFill/>
          </a:ln>
        </p:spPr>
      </p:pic>
      <p:sp>
        <p:nvSpPr>
          <p:cNvPr id="63" name="Google Shape;63;p13"/>
          <p:cNvSpPr txBox="1"/>
          <p:nvPr/>
        </p:nvSpPr>
        <p:spPr>
          <a:xfrm>
            <a:off x="507125" y="4225875"/>
            <a:ext cx="6954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i="1">
                <a:latin typeface="Source Code Pro"/>
                <a:ea typeface="Source Code Pro"/>
                <a:cs typeface="Source Code Pro"/>
                <a:sym typeface="Source Code Pro"/>
              </a:rPr>
              <a:t>           </a:t>
            </a:r>
            <a:r>
              <a:rPr lang="en" sz="2200" b="1" i="1">
                <a:latin typeface="Source Code Pro"/>
                <a:ea typeface="Source Code Pro"/>
                <a:cs typeface="Source Code Pro"/>
                <a:sym typeface="Source Code Pro"/>
              </a:rPr>
              <a:t>An Offering at Thy Lotus Feet</a:t>
            </a:r>
            <a:endParaRPr sz="2200" b="1" i="1">
              <a:latin typeface="Source Code Pro"/>
              <a:ea typeface="Source Code Pro"/>
              <a:cs typeface="Source Code Pro"/>
              <a:sym typeface="Source Code Pro"/>
            </a:endParaRPr>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4999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Giving Feedback :</a:t>
            </a:r>
            <a:endParaRPr/>
          </a:p>
        </p:txBody>
      </p:sp>
      <p:sp>
        <p:nvSpPr>
          <p:cNvPr id="140" name="Google Shape;140;p22"/>
          <p:cNvSpPr txBox="1">
            <a:spLocks noGrp="1"/>
          </p:cNvSpPr>
          <p:nvPr>
            <p:ph type="body" idx="1"/>
          </p:nvPr>
        </p:nvSpPr>
        <p:spPr>
          <a:xfrm>
            <a:off x="311700" y="1618200"/>
            <a:ext cx="51102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i="1"/>
              <a:t>When the user chooses to give the feedback, he gets the list option of the semesters to select semester to give the feedback on students.</a:t>
            </a:r>
            <a:endParaRPr sz="1500" i="1"/>
          </a:p>
          <a:p>
            <a:pPr marL="0" lvl="0" indent="0" algn="l" rtl="0">
              <a:spcBef>
                <a:spcPts val="1600"/>
              </a:spcBef>
              <a:spcAft>
                <a:spcPts val="1600"/>
              </a:spcAft>
              <a:buNone/>
            </a:pPr>
            <a:r>
              <a:rPr lang="en" sz="1500" i="1"/>
              <a:t>Then user gets the page asking Regdno for the input, when the user enters the Regdno and clicks the submit the data of that student is fetched from the database and the details of that student is kept on the form .</a:t>
            </a:r>
            <a:endParaRPr sz="1500" i="1"/>
          </a:p>
        </p:txBody>
      </p:sp>
      <p:pic>
        <p:nvPicPr>
          <p:cNvPr id="141" name="Google Shape;141;p22" descr="Open Chromebook laptop computer"/>
          <p:cNvPicPr preferRelativeResize="0"/>
          <p:nvPr/>
        </p:nvPicPr>
        <p:blipFill>
          <a:blip r:embed="rId3">
            <a:alphaModFix/>
          </a:blip>
          <a:stretch>
            <a:fillRect/>
          </a:stretch>
        </p:blipFill>
        <p:spPr>
          <a:xfrm>
            <a:off x="5490000" y="939500"/>
            <a:ext cx="3406605" cy="2164374"/>
          </a:xfrm>
          <a:prstGeom prst="rect">
            <a:avLst/>
          </a:prstGeom>
          <a:noFill/>
          <a:ln>
            <a:noFill/>
          </a:ln>
        </p:spPr>
      </p:pic>
      <p:pic>
        <p:nvPicPr>
          <p:cNvPr id="142" name="Google Shape;142;p22"/>
          <p:cNvPicPr preferRelativeResize="0"/>
          <p:nvPr/>
        </p:nvPicPr>
        <p:blipFill>
          <a:blip r:embed="rId4">
            <a:alphaModFix/>
          </a:blip>
          <a:stretch>
            <a:fillRect/>
          </a:stretch>
        </p:blipFill>
        <p:spPr>
          <a:xfrm>
            <a:off x="5881800" y="1099050"/>
            <a:ext cx="2602775" cy="1567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Feedback Form :</a:t>
            </a:r>
            <a:endParaRPr/>
          </a:p>
        </p:txBody>
      </p:sp>
      <p:sp>
        <p:nvSpPr>
          <p:cNvPr id="148" name="Google Shape;148;p23"/>
          <p:cNvSpPr txBox="1">
            <a:spLocks noGrp="1"/>
          </p:cNvSpPr>
          <p:nvPr>
            <p:ph type="body" idx="1"/>
          </p:nvPr>
        </p:nvSpPr>
        <p:spPr>
          <a:xfrm>
            <a:off x="311700" y="1460750"/>
            <a:ext cx="5403300" cy="3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i="1"/>
              <a:t>when the teacher enters the Regdno and clicks on submit button, the above feedback form comes on to the page with that particular student details of that particular semester with his Regdno, Name, Class, and marks of that semester including internal CIE and overall marks for 70.</a:t>
            </a:r>
            <a:endParaRPr sz="1400" i="1"/>
          </a:p>
          <a:p>
            <a:pPr marL="0" lvl="0" indent="0" algn="l" rtl="0">
              <a:spcBef>
                <a:spcPts val="1600"/>
              </a:spcBef>
              <a:spcAft>
                <a:spcPts val="0"/>
              </a:spcAft>
              <a:buNone/>
            </a:pPr>
            <a:r>
              <a:rPr lang="en" sz="1400" i="1"/>
              <a:t>Then the teacher has two textboxes where he can give the feeback to that particular student.</a:t>
            </a:r>
            <a:endParaRPr sz="1400" i="1"/>
          </a:p>
          <a:p>
            <a:pPr marL="0" lvl="0" indent="0" algn="l" rtl="0">
              <a:spcBef>
                <a:spcPts val="1600"/>
              </a:spcBef>
              <a:spcAft>
                <a:spcPts val="1600"/>
              </a:spcAft>
              <a:buNone/>
            </a:pPr>
            <a:r>
              <a:rPr lang="en" sz="1400" i="1"/>
              <a:t>When the teacher submits the form to the database, only the data in the two text boxes given will be saved to the database at the student table of that particular student.</a:t>
            </a:r>
            <a:endParaRPr sz="1400" i="1"/>
          </a:p>
        </p:txBody>
      </p:sp>
      <p:pic>
        <p:nvPicPr>
          <p:cNvPr id="149" name="Google Shape;149;p23" descr="Open Chromebook laptop computer"/>
          <p:cNvPicPr preferRelativeResize="0"/>
          <p:nvPr/>
        </p:nvPicPr>
        <p:blipFill>
          <a:blip r:embed="rId3">
            <a:alphaModFix/>
          </a:blip>
          <a:stretch>
            <a:fillRect/>
          </a:stretch>
        </p:blipFill>
        <p:spPr>
          <a:xfrm>
            <a:off x="5785500" y="939500"/>
            <a:ext cx="3111099" cy="1976626"/>
          </a:xfrm>
          <a:prstGeom prst="rect">
            <a:avLst/>
          </a:prstGeom>
          <a:noFill/>
          <a:ln>
            <a:noFill/>
          </a:ln>
        </p:spPr>
      </p:pic>
      <p:pic>
        <p:nvPicPr>
          <p:cNvPr id="150" name="Google Shape;150;p23"/>
          <p:cNvPicPr preferRelativeResize="0"/>
          <p:nvPr/>
        </p:nvPicPr>
        <p:blipFill>
          <a:blip r:embed="rId4">
            <a:alphaModFix/>
          </a:blip>
          <a:stretch>
            <a:fillRect/>
          </a:stretch>
        </p:blipFill>
        <p:spPr>
          <a:xfrm>
            <a:off x="6139950" y="1058200"/>
            <a:ext cx="2322774" cy="14402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Feedback by warden</a:t>
            </a:r>
            <a:r>
              <a:rPr lang="en" dirty="0"/>
              <a:t>:</a:t>
            </a:r>
            <a:endParaRPr dirty="0"/>
          </a:p>
        </p:txBody>
      </p:sp>
      <p:sp>
        <p:nvSpPr>
          <p:cNvPr id="156" name="Google Shape;156;p24"/>
          <p:cNvSpPr txBox="1">
            <a:spLocks noGrp="1"/>
          </p:cNvSpPr>
          <p:nvPr>
            <p:ph type="body" idx="1"/>
          </p:nvPr>
        </p:nvSpPr>
        <p:spPr>
          <a:xfrm>
            <a:off x="311700" y="1618200"/>
            <a:ext cx="52422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i="1" dirty="0"/>
              <a:t>When the Faculty gives the feedback and submits the data given will be saved to database. Then warden plays a role in giving feedback to all the students, when the warden selects the class and provide </a:t>
            </a:r>
            <a:r>
              <a:rPr lang="en-GB" sz="1600" i="1" dirty="0" err="1"/>
              <a:t>Regdno</a:t>
            </a:r>
            <a:r>
              <a:rPr lang="en-GB" sz="1600" i="1" dirty="0"/>
              <a:t> and clicks submit, the feedback form with all the details including Faculty feedback is fetched into the form. Based on that warden gives the feedback to the students.</a:t>
            </a:r>
            <a:endParaRPr sz="1600" i="1" dirty="0"/>
          </a:p>
        </p:txBody>
      </p:sp>
      <p:pic>
        <p:nvPicPr>
          <p:cNvPr id="157" name="Google Shape;157;p24" descr="Open Chromebook laptop computer"/>
          <p:cNvPicPr preferRelativeResize="0"/>
          <p:nvPr/>
        </p:nvPicPr>
        <p:blipFill>
          <a:blip r:embed="rId3">
            <a:alphaModFix/>
          </a:blip>
          <a:stretch>
            <a:fillRect/>
          </a:stretch>
        </p:blipFill>
        <p:spPr>
          <a:xfrm>
            <a:off x="5932050" y="939500"/>
            <a:ext cx="3111099" cy="1976626"/>
          </a:xfrm>
          <a:prstGeom prst="rect">
            <a:avLst/>
          </a:prstGeom>
          <a:noFill/>
          <a:ln>
            <a:noFill/>
          </a:ln>
        </p:spPr>
      </p:pic>
      <p:pic>
        <p:nvPicPr>
          <p:cNvPr id="3" name="Picture 2">
            <a:extLst>
              <a:ext uri="{FF2B5EF4-FFF2-40B4-BE49-F238E27FC236}">
                <a16:creationId xmlns:a16="http://schemas.microsoft.com/office/drawing/2014/main" id="{AA87EB89-9BA8-4126-906D-1D9A27A9A9AC}"/>
              </a:ext>
            </a:extLst>
          </p:cNvPr>
          <p:cNvPicPr>
            <a:picLocks noChangeAspect="1"/>
          </p:cNvPicPr>
          <p:nvPr/>
        </p:nvPicPr>
        <p:blipFill>
          <a:blip r:embed="rId4"/>
          <a:stretch>
            <a:fillRect/>
          </a:stretch>
        </p:blipFill>
        <p:spPr>
          <a:xfrm>
            <a:off x="6229493" y="1031357"/>
            <a:ext cx="2467940" cy="15403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sz="4000"/>
              <a:t>Project highlights</a:t>
            </a:r>
            <a:endParaRPr sz="4000"/>
          </a:p>
        </p:txBody>
      </p:sp>
      <p:sp>
        <p:nvSpPr>
          <p:cNvPr id="164" name="Google Shape;164;p25"/>
          <p:cNvSpPr txBox="1">
            <a:spLocks noGrp="1"/>
          </p:cNvSpPr>
          <p:nvPr>
            <p:ph type="body" idx="2"/>
          </p:nvPr>
        </p:nvSpPr>
        <p:spPr>
          <a:xfrm>
            <a:off x="4939500" y="724200"/>
            <a:ext cx="39291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User Friendly</a:t>
            </a:r>
            <a:endParaRPr b="1"/>
          </a:p>
          <a:p>
            <a:pPr marL="0" lvl="0" indent="0" algn="l" rtl="0">
              <a:spcBef>
                <a:spcPts val="0"/>
              </a:spcBef>
              <a:spcAft>
                <a:spcPts val="0"/>
              </a:spcAft>
              <a:buNone/>
            </a:pPr>
            <a:r>
              <a:rPr lang="en" sz="1500" i="1"/>
              <a:t>User can easily use this application without any problems.</a:t>
            </a:r>
            <a:endParaRPr sz="1500" i="1"/>
          </a:p>
          <a:p>
            <a:pPr marL="0" lvl="0" indent="0" algn="l" rtl="0">
              <a:spcBef>
                <a:spcPts val="1600"/>
              </a:spcBef>
              <a:spcAft>
                <a:spcPts val="0"/>
              </a:spcAft>
              <a:buNone/>
            </a:pPr>
            <a:r>
              <a:rPr lang="en" b="1"/>
              <a:t>Saves Time</a:t>
            </a:r>
            <a:endParaRPr b="1"/>
          </a:p>
          <a:p>
            <a:pPr marL="0" lvl="0" indent="0" algn="l" rtl="0">
              <a:spcBef>
                <a:spcPts val="0"/>
              </a:spcBef>
              <a:spcAft>
                <a:spcPts val="1600"/>
              </a:spcAft>
              <a:buNone/>
            </a:pPr>
            <a:r>
              <a:rPr lang="en" sz="1500" i="1"/>
              <a:t>Our project helps the teachers to save their time without entering much of student details manually.</a:t>
            </a:r>
            <a:endParaRPr sz="1500"/>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Project Guide :</a:t>
            </a:r>
            <a:endParaRPr/>
          </a:p>
        </p:txBody>
      </p:sp>
      <p:sp>
        <p:nvSpPr>
          <p:cNvPr id="170" name="Google Shape;170;p26"/>
          <p:cNvSpPr txBox="1">
            <a:spLocks noGrp="1"/>
          </p:cNvSpPr>
          <p:nvPr>
            <p:ph type="body" idx="1"/>
          </p:nvPr>
        </p:nvSpPr>
        <p:spPr>
          <a:xfrm>
            <a:off x="311699" y="1883075"/>
            <a:ext cx="7790309" cy="29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i="1" dirty="0"/>
              <a:t>we would like to extend our sincere thanks to </a:t>
            </a:r>
            <a:r>
              <a:rPr lang="en" sz="1500" b="1" i="1" dirty="0"/>
              <a:t>Sri.B.Venkata Ramana</a:t>
            </a:r>
            <a:r>
              <a:rPr lang="en" sz="1500" i="1" dirty="0"/>
              <a:t> sir for his supportive, thoughtful and caring guidance, for this project would not be what it is without him. </a:t>
            </a:r>
            <a:endParaRPr sz="1500" i="1" dirty="0"/>
          </a:p>
          <a:p>
            <a:pPr marL="0" lvl="0" indent="0" algn="l" rtl="0">
              <a:spcBef>
                <a:spcPts val="0"/>
              </a:spcBef>
              <a:spcAft>
                <a:spcPts val="0"/>
              </a:spcAft>
              <a:buNone/>
            </a:pP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i="1" dirty="0"/>
              <a:t>Thank You </a:t>
            </a:r>
            <a:r>
              <a:rPr lang="en" sz="1500" b="1" i="1" dirty="0"/>
              <a:t>JAI SAI RAM</a:t>
            </a:r>
            <a:r>
              <a:rPr lang="en" sz="1500" i="1" dirty="0"/>
              <a:t>.</a:t>
            </a:r>
            <a:endParaRPr sz="1500" i="1" dirty="0"/>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ctrTitle"/>
          </p:nvPr>
        </p:nvSpPr>
        <p:spPr>
          <a:xfrm>
            <a:off x="310300" y="253500"/>
            <a:ext cx="8282400" cy="147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Feedback Form Generation</a:t>
            </a:r>
            <a:endParaRPr/>
          </a:p>
        </p:txBody>
      </p:sp>
      <p:sp>
        <p:nvSpPr>
          <p:cNvPr id="69" name="Google Shape;69;p14"/>
          <p:cNvSpPr txBox="1">
            <a:spLocks noGrp="1"/>
          </p:cNvSpPr>
          <p:nvPr>
            <p:ph type="subTitle" idx="1"/>
          </p:nvPr>
        </p:nvSpPr>
        <p:spPr>
          <a:xfrm>
            <a:off x="310300" y="3347825"/>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Presenting by,</a:t>
            </a:r>
            <a:endParaRPr sz="2000"/>
          </a:p>
          <a:p>
            <a:pPr marL="0" lvl="0" indent="0" algn="ctr" rtl="0">
              <a:spcBef>
                <a:spcPts val="0"/>
              </a:spcBef>
              <a:spcAft>
                <a:spcPts val="0"/>
              </a:spcAft>
              <a:buNone/>
            </a:pPr>
            <a:r>
              <a:rPr lang="en" sz="2000"/>
              <a:t>G. Sai Shravan, K.Maruthi Prasad</a:t>
            </a:r>
            <a:endParaRPr sz="2000"/>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Project</a:t>
            </a:r>
            <a:endParaRPr/>
          </a:p>
        </p:txBody>
      </p:sp>
      <p:sp>
        <p:nvSpPr>
          <p:cNvPr id="75" name="Google Shape;75;p15"/>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This project is to build a web application which helps the teachers to give the feedback to the students and issue the feedback forms to the students by printing them.The application should also has the feature to upload data of the students details and fetch the students data from the database when giving the feedback.</a:t>
            </a:r>
            <a:endParaRPr i="1"/>
          </a:p>
          <a:p>
            <a:pPr marL="0" lvl="0" indent="0" algn="l" rtl="0">
              <a:spcBef>
                <a:spcPts val="1600"/>
              </a:spcBef>
              <a:spcAft>
                <a:spcPts val="1600"/>
              </a:spcAft>
              <a:buNone/>
            </a:pPr>
            <a:r>
              <a:rPr lang="en" i="1"/>
              <a:t>The overall objective of this project is to reduce the work load on the teachers and save their prime time.</a:t>
            </a:r>
            <a:endParaRPr i="1"/>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cxnSp>
        <p:nvCxnSpPr>
          <p:cNvPr id="80" name="Google Shape;80;p16"/>
          <p:cNvCxnSpPr/>
          <p:nvPr/>
        </p:nvCxnSpPr>
        <p:spPr>
          <a:xfrm>
            <a:off x="-6875" y="2900700"/>
            <a:ext cx="9108900" cy="24000"/>
          </a:xfrm>
          <a:prstGeom prst="straightConnector1">
            <a:avLst/>
          </a:prstGeom>
          <a:noFill/>
          <a:ln w="19050" cap="flat" cmpd="sng">
            <a:solidFill>
              <a:schemeClr val="dk2"/>
            </a:solidFill>
            <a:prstDash val="solid"/>
            <a:round/>
            <a:headEnd type="none" w="sm" len="sm"/>
            <a:tailEnd type="none" w="sm" len="sm"/>
          </a:ln>
        </p:spPr>
      </p:cxnSp>
      <p:sp>
        <p:nvSpPr>
          <p:cNvPr id="81" name="Google Shape;81;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Framework &amp; Technology Used :</a:t>
            </a:r>
            <a:endParaRPr/>
          </a:p>
        </p:txBody>
      </p:sp>
      <p:sp>
        <p:nvSpPr>
          <p:cNvPr id="82" name="Google Shape;82;p16"/>
          <p:cNvSpPr/>
          <p:nvPr/>
        </p:nvSpPr>
        <p:spPr>
          <a:xfrm>
            <a:off x="900451" y="2160043"/>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900450" y="2596750"/>
            <a:ext cx="13299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backend -Django</a:t>
            </a:r>
            <a:endParaRPr sz="1800">
              <a:solidFill>
                <a:schemeClr val="lt1"/>
              </a:solidFill>
              <a:latin typeface="Source Code Pro"/>
              <a:ea typeface="Source Code Pro"/>
              <a:cs typeface="Source Code Pro"/>
              <a:sym typeface="Source Code Pro"/>
            </a:endParaRPr>
          </a:p>
        </p:txBody>
      </p:sp>
      <p:sp>
        <p:nvSpPr>
          <p:cNvPr id="84" name="Google Shape;84;p16"/>
          <p:cNvSpPr/>
          <p:nvPr/>
        </p:nvSpPr>
        <p:spPr>
          <a:xfrm>
            <a:off x="2984297" y="1423290"/>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p:nvPr/>
        </p:nvSpPr>
        <p:spPr>
          <a:xfrm>
            <a:off x="2984300" y="252110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Python - language</a:t>
            </a:r>
            <a:endParaRPr sz="3000">
              <a:solidFill>
                <a:schemeClr val="lt1"/>
              </a:solidFill>
              <a:latin typeface="Source Code Pro"/>
              <a:ea typeface="Source Code Pro"/>
              <a:cs typeface="Source Code Pro"/>
              <a:sym typeface="Source Code Pro"/>
            </a:endParaRPr>
          </a:p>
        </p:txBody>
      </p:sp>
      <p:sp>
        <p:nvSpPr>
          <p:cNvPr id="86" name="Google Shape;86;p16"/>
          <p:cNvSpPr/>
          <p:nvPr/>
        </p:nvSpPr>
        <p:spPr>
          <a:xfrm>
            <a:off x="6692951" y="21473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p:nvPr/>
        </p:nvSpPr>
        <p:spPr>
          <a:xfrm>
            <a:off x="6692950"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Html,CSS,Bootstrap</a:t>
            </a:r>
            <a:endParaRPr sz="1800">
              <a:solidFill>
                <a:schemeClr val="lt1"/>
              </a:solidFill>
              <a:latin typeface="Source Code Pro"/>
              <a:ea typeface="Source Code Pro"/>
              <a:cs typeface="Source Code Pro"/>
              <a:sym typeface="Source Code Pro"/>
            </a:endParaRPr>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Django Framework :</a:t>
            </a:r>
            <a:endParaRPr/>
          </a:p>
        </p:txBody>
      </p:sp>
      <p:sp>
        <p:nvSpPr>
          <p:cNvPr id="93" name="Google Shape;93;p17"/>
          <p:cNvSpPr txBox="1">
            <a:spLocks noGrp="1"/>
          </p:cNvSpPr>
          <p:nvPr>
            <p:ph type="body" idx="1"/>
          </p:nvPr>
        </p:nvSpPr>
        <p:spPr>
          <a:xfrm>
            <a:off x="311700" y="1355375"/>
            <a:ext cx="8520600" cy="3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t>Django is a high-level python web framework that encourages rapid development and clean, pragmatic design.It takes care of much of the hassle of web development.</a:t>
            </a:r>
          </a:p>
          <a:p>
            <a:pPr marL="0" lvl="0" indent="0" algn="l" rtl="0">
              <a:spcBef>
                <a:spcPts val="0"/>
              </a:spcBef>
              <a:spcAft>
                <a:spcPts val="0"/>
              </a:spcAft>
              <a:buNone/>
            </a:pPr>
            <a:endParaRPr lang="en" sz="1400" i="1" dirty="0"/>
          </a:p>
          <a:p>
            <a:pPr marL="0" lvl="0" indent="0" algn="l" rtl="0">
              <a:spcBef>
                <a:spcPts val="0"/>
              </a:spcBef>
              <a:spcAft>
                <a:spcPts val="0"/>
              </a:spcAft>
              <a:buNone/>
            </a:pPr>
            <a:r>
              <a:rPr lang="en" sz="1400" i="1" dirty="0">
                <a:solidFill>
                  <a:srgbClr val="000000"/>
                </a:solidFill>
                <a:highlight>
                  <a:srgbClr val="FFFFFF"/>
                </a:highlight>
              </a:rPr>
              <a:t>Django follows the MVT design pattern (Model View Template).</a:t>
            </a:r>
            <a:endParaRPr sz="1400" i="1" dirty="0">
              <a:solidFill>
                <a:srgbClr val="000000"/>
              </a:solidFill>
              <a:highlight>
                <a:srgbClr val="FFFFFF"/>
              </a:highlight>
            </a:endParaRPr>
          </a:p>
          <a:p>
            <a:pPr marL="457200" lvl="0" indent="-317500" algn="l" rtl="0">
              <a:spcBef>
                <a:spcPts val="1400"/>
              </a:spcBef>
              <a:spcAft>
                <a:spcPts val="0"/>
              </a:spcAft>
              <a:buClr>
                <a:srgbClr val="000000"/>
              </a:buClr>
              <a:buSzPts val="1400"/>
              <a:buFont typeface="Source Code Pro"/>
              <a:buChar char="●"/>
            </a:pPr>
            <a:r>
              <a:rPr lang="en" sz="1400" i="1" dirty="0">
                <a:solidFill>
                  <a:srgbClr val="000000"/>
                </a:solidFill>
                <a:highlight>
                  <a:srgbClr val="FFFFFF"/>
                </a:highlight>
              </a:rPr>
              <a:t>Model - The data you want to present, usually data from a database.</a:t>
            </a:r>
            <a:endParaRPr sz="1400" i="1" dirty="0">
              <a:solidFill>
                <a:srgbClr val="000000"/>
              </a:solidFill>
              <a:highlight>
                <a:srgbClr val="FFFFFF"/>
              </a:highlight>
            </a:endParaRPr>
          </a:p>
          <a:p>
            <a:pPr marL="457200" lvl="0" indent="-317500" algn="l" rtl="0">
              <a:spcBef>
                <a:spcPts val="0"/>
              </a:spcBef>
              <a:spcAft>
                <a:spcPts val="0"/>
              </a:spcAft>
              <a:buClr>
                <a:srgbClr val="000000"/>
              </a:buClr>
              <a:buSzPts val="1400"/>
              <a:buFont typeface="Source Code Pro"/>
              <a:buChar char="●"/>
            </a:pPr>
            <a:r>
              <a:rPr lang="en" sz="1400" i="1" dirty="0">
                <a:solidFill>
                  <a:srgbClr val="000000"/>
                </a:solidFill>
                <a:highlight>
                  <a:srgbClr val="FFFFFF"/>
                </a:highlight>
              </a:rPr>
              <a:t>View - A request handler that returns the relevant template and content - based on the request from the user.</a:t>
            </a:r>
            <a:endParaRPr sz="1400" i="1" dirty="0">
              <a:solidFill>
                <a:srgbClr val="000000"/>
              </a:solidFill>
              <a:highlight>
                <a:srgbClr val="FFFFFF"/>
              </a:highlight>
            </a:endParaRPr>
          </a:p>
          <a:p>
            <a:pPr marL="457200" lvl="0" indent="-317500" algn="l" rtl="0">
              <a:spcBef>
                <a:spcPts val="0"/>
              </a:spcBef>
              <a:spcAft>
                <a:spcPts val="0"/>
              </a:spcAft>
              <a:buClr>
                <a:srgbClr val="000000"/>
              </a:buClr>
              <a:buSzPts val="1400"/>
              <a:buFont typeface="Source Code Pro"/>
              <a:buChar char="●"/>
            </a:pPr>
            <a:r>
              <a:rPr lang="en" sz="1400" i="1" dirty="0">
                <a:solidFill>
                  <a:srgbClr val="000000"/>
                </a:solidFill>
                <a:highlight>
                  <a:srgbClr val="FFFFFF"/>
                </a:highlight>
              </a:rPr>
              <a:t>Template - A text file (like an HTML file) containing the layout of the web page, with logic on how to display the data.</a:t>
            </a:r>
            <a:endParaRPr sz="1400" i="1" dirty="0">
              <a:solidFill>
                <a:srgbClr val="000000"/>
              </a:solidFill>
              <a:highlight>
                <a:srgbClr val="FFFFFF"/>
              </a:highlight>
            </a:endParaRPr>
          </a:p>
          <a:p>
            <a:pPr marL="0" lvl="0" indent="0" algn="l" rtl="0">
              <a:spcBef>
                <a:spcPts val="1100"/>
              </a:spcBef>
              <a:spcAft>
                <a:spcPts val="1600"/>
              </a:spcAft>
              <a:buNone/>
            </a:pPr>
            <a:r>
              <a:rPr lang="en-GB" sz="1400" i="1" dirty="0">
                <a:solidFill>
                  <a:srgbClr val="000000"/>
                </a:solidFill>
              </a:rPr>
              <a:t>Some of the popular websites or apps powered by Django are: Mozilla, Spotify, Udemy, Coursera, </a:t>
            </a:r>
            <a:r>
              <a:rPr lang="en-GB" sz="1400" i="1" dirty="0" err="1">
                <a:solidFill>
                  <a:srgbClr val="000000"/>
                </a:solidFill>
              </a:rPr>
              <a:t>Youtube</a:t>
            </a:r>
            <a:r>
              <a:rPr lang="en-GB" sz="1400" i="1" dirty="0">
                <a:solidFill>
                  <a:srgbClr val="000000"/>
                </a:solidFill>
              </a:rPr>
              <a:t>, NASA, and many more.</a:t>
            </a:r>
          </a:p>
          <a:p>
            <a:pPr marL="0" lvl="0" indent="0" algn="l" rtl="0">
              <a:spcBef>
                <a:spcPts val="1100"/>
              </a:spcBef>
              <a:spcAft>
                <a:spcPts val="1600"/>
              </a:spcAft>
              <a:buNone/>
            </a:pPr>
            <a:endParaRPr sz="1400" i="1" dirty="0">
              <a:solidFill>
                <a:srgbClr val="000000"/>
              </a:solidFill>
            </a:endParaRPr>
          </a:p>
        </p:txBody>
      </p:sp>
      <p:pic>
        <p:nvPicPr>
          <p:cNvPr id="94" name="Google Shape;94;p17"/>
          <p:cNvPicPr preferRelativeResize="0"/>
          <p:nvPr/>
        </p:nvPicPr>
        <p:blipFill>
          <a:blip r:embed="rId3">
            <a:alphaModFix/>
          </a:blip>
          <a:stretch>
            <a:fillRect/>
          </a:stretch>
        </p:blipFill>
        <p:spPr>
          <a:xfrm>
            <a:off x="5756800" y="195625"/>
            <a:ext cx="3136299" cy="1087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Modules :</a:t>
            </a:r>
            <a:endParaRPr dirty="0"/>
          </a:p>
        </p:txBody>
      </p:sp>
      <p:cxnSp>
        <p:nvCxnSpPr>
          <p:cNvPr id="100" name="Google Shape;100;p18"/>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101" name="Google Shape;101;p18"/>
          <p:cNvSpPr/>
          <p:nvPr/>
        </p:nvSpPr>
        <p:spPr>
          <a:xfrm>
            <a:off x="102199" y="2183755"/>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txBox="1"/>
          <p:nvPr/>
        </p:nvSpPr>
        <p:spPr>
          <a:xfrm>
            <a:off x="102199" y="2544805"/>
            <a:ext cx="13299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bg2">
                    <a:lumMod val="50000"/>
                  </a:schemeClr>
                </a:solidFill>
                <a:latin typeface="Source Code Pro"/>
                <a:ea typeface="Source Code Pro"/>
                <a:cs typeface="Source Code Pro"/>
                <a:sym typeface="Source Code Pro"/>
              </a:rPr>
              <a:t>User Registration&amp; User Login</a:t>
            </a:r>
            <a:endParaRPr sz="1200" dirty="0">
              <a:solidFill>
                <a:schemeClr val="bg2">
                  <a:lumMod val="50000"/>
                </a:schemeClr>
              </a:solidFill>
              <a:latin typeface="Source Code Pro"/>
              <a:ea typeface="Source Code Pro"/>
              <a:cs typeface="Source Code Pro"/>
              <a:sym typeface="Source Code Pro"/>
            </a:endParaRPr>
          </a:p>
        </p:txBody>
      </p:sp>
      <p:sp>
        <p:nvSpPr>
          <p:cNvPr id="103" name="Google Shape;103;p18"/>
          <p:cNvSpPr/>
          <p:nvPr/>
        </p:nvSpPr>
        <p:spPr>
          <a:xfrm>
            <a:off x="1661304" y="1211012"/>
            <a:ext cx="2690206" cy="2667586"/>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p:nvPr/>
        </p:nvSpPr>
        <p:spPr>
          <a:xfrm>
            <a:off x="1529057" y="2243133"/>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bg2">
                    <a:lumMod val="50000"/>
                  </a:schemeClr>
                </a:solidFill>
                <a:latin typeface="Source Code Pro"/>
                <a:ea typeface="Source Code Pro"/>
                <a:cs typeface="Source Code Pro"/>
                <a:sym typeface="Source Code Pro"/>
              </a:rPr>
              <a:t>Uploading Data into the database</a:t>
            </a:r>
            <a:endParaRPr sz="2000" dirty="0">
              <a:solidFill>
                <a:schemeClr val="bg2">
                  <a:lumMod val="50000"/>
                </a:schemeClr>
              </a:solidFill>
              <a:latin typeface="Source Code Pro"/>
              <a:ea typeface="Source Code Pro"/>
              <a:cs typeface="Source Code Pro"/>
              <a:sym typeface="Source Code Pro"/>
            </a:endParaRPr>
          </a:p>
        </p:txBody>
      </p:sp>
      <p:sp>
        <p:nvSpPr>
          <p:cNvPr id="105" name="Google Shape;105;p18"/>
          <p:cNvSpPr/>
          <p:nvPr/>
        </p:nvSpPr>
        <p:spPr>
          <a:xfrm>
            <a:off x="4580716" y="2015614"/>
            <a:ext cx="1862014" cy="177017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4911688" y="2571750"/>
            <a:ext cx="1506600" cy="59311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bg2">
                    <a:lumMod val="50000"/>
                  </a:schemeClr>
                </a:solidFill>
                <a:latin typeface="Source Code Pro"/>
                <a:ea typeface="Source Code Pro"/>
                <a:cs typeface="Source Code Pro"/>
                <a:sym typeface="Source Code Pro"/>
              </a:rPr>
              <a:t>Giving feedback</a:t>
            </a:r>
          </a:p>
          <a:p>
            <a:pPr marL="0" lvl="0" indent="0" rtl="0">
              <a:spcBef>
                <a:spcPts val="0"/>
              </a:spcBef>
              <a:spcAft>
                <a:spcPts val="0"/>
              </a:spcAft>
              <a:buNone/>
            </a:pPr>
            <a:r>
              <a:rPr lang="en-IN" sz="1800" dirty="0">
                <a:solidFill>
                  <a:schemeClr val="bg2">
                    <a:lumMod val="50000"/>
                  </a:schemeClr>
                </a:solidFill>
                <a:latin typeface="Source Code Pro"/>
                <a:ea typeface="Source Code Pro"/>
                <a:cs typeface="Source Code Pro"/>
                <a:sym typeface="Source Code Pro"/>
              </a:rPr>
              <a:t>by Faculty</a:t>
            </a:r>
            <a:r>
              <a:rPr lang="en" sz="1800" dirty="0">
                <a:solidFill>
                  <a:schemeClr val="bg2">
                    <a:lumMod val="50000"/>
                  </a:schemeClr>
                </a:solidFill>
                <a:latin typeface="Source Code Pro"/>
                <a:ea typeface="Source Code Pro"/>
                <a:cs typeface="Source Code Pro"/>
                <a:sym typeface="Source Code Pro"/>
              </a:rPr>
              <a:t> </a:t>
            </a:r>
            <a:endParaRPr sz="1800" dirty="0">
              <a:solidFill>
                <a:schemeClr val="bg2">
                  <a:lumMod val="50000"/>
                </a:schemeClr>
              </a:solidFill>
              <a:latin typeface="Source Code Pro"/>
              <a:ea typeface="Source Code Pro"/>
              <a:cs typeface="Source Code Pro"/>
              <a:sym typeface="Source Code Pro"/>
            </a:endParaRPr>
          </a:p>
        </p:txBody>
      </p:sp>
      <p:sp>
        <p:nvSpPr>
          <p:cNvPr id="12" name="Google Shape;103;p18">
            <a:extLst>
              <a:ext uri="{FF2B5EF4-FFF2-40B4-BE49-F238E27FC236}">
                <a16:creationId xmlns:a16="http://schemas.microsoft.com/office/drawing/2014/main" id="{8951804E-745A-4FA0-9B1E-834D36A3221C}"/>
              </a:ext>
            </a:extLst>
          </p:cNvPr>
          <p:cNvSpPr/>
          <p:nvPr/>
        </p:nvSpPr>
        <p:spPr>
          <a:xfrm>
            <a:off x="6773702" y="1891436"/>
            <a:ext cx="1868419" cy="194058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Source Code Pro" panose="020B0604020202020204" charset="0"/>
                <a:ea typeface="Source Code Pro" panose="020B0604020202020204" charset="0"/>
              </a:rPr>
              <a:t>Giving feedback by Warden</a:t>
            </a:r>
            <a:endParaRPr dirty="0">
              <a:latin typeface="Source Code Pro" panose="020B0604020202020204" charset="0"/>
              <a:ea typeface="Source Code Pro"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User Registration :</a:t>
            </a:r>
            <a:endParaRPr/>
          </a:p>
        </p:txBody>
      </p:sp>
      <p:sp>
        <p:nvSpPr>
          <p:cNvPr id="114" name="Google Shape;114;p19"/>
          <p:cNvSpPr txBox="1">
            <a:spLocks noGrp="1"/>
          </p:cNvSpPr>
          <p:nvPr>
            <p:ph type="body" idx="1"/>
          </p:nvPr>
        </p:nvSpPr>
        <p:spPr>
          <a:xfrm>
            <a:off x="311700" y="1276550"/>
            <a:ext cx="5593800" cy="3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i="1"/>
              <a:t>Django-registration is an extensible application providing user registration functionality for Django-powered Websites.</a:t>
            </a:r>
            <a:endParaRPr sz="1300" i="1"/>
          </a:p>
          <a:p>
            <a:pPr marL="0" lvl="0" indent="0" algn="l" rtl="0">
              <a:lnSpc>
                <a:spcPct val="163636"/>
              </a:lnSpc>
              <a:spcBef>
                <a:spcPts val="1600"/>
              </a:spcBef>
              <a:spcAft>
                <a:spcPts val="0"/>
              </a:spcAft>
              <a:buNone/>
            </a:pPr>
            <a:r>
              <a:rPr lang="en" sz="1300" i="1">
                <a:solidFill>
                  <a:srgbClr val="404040"/>
                </a:solidFill>
                <a:highlight>
                  <a:srgbClr val="FCFCFC"/>
                </a:highlight>
              </a:rPr>
              <a:t>Although nearly all aspects of the registration process are customizable, out-of-the-box support is provided for two common use cases:</a:t>
            </a:r>
            <a:endParaRPr sz="1300" i="1">
              <a:solidFill>
                <a:srgbClr val="404040"/>
              </a:solidFill>
              <a:highlight>
                <a:srgbClr val="FCFCFC"/>
              </a:highlight>
            </a:endParaRPr>
          </a:p>
          <a:p>
            <a:pPr marL="685800" lvl="0" indent="-311150" algn="l" rtl="0">
              <a:lnSpc>
                <a:spcPct val="163636"/>
              </a:lnSpc>
              <a:spcBef>
                <a:spcPts val="1800"/>
              </a:spcBef>
              <a:spcAft>
                <a:spcPts val="0"/>
              </a:spcAft>
              <a:buClr>
                <a:srgbClr val="404040"/>
              </a:buClr>
              <a:buSzPts val="1300"/>
              <a:buFont typeface="Source Code Pro"/>
              <a:buChar char="●"/>
            </a:pPr>
            <a:r>
              <a:rPr lang="en" sz="1300" i="1">
                <a:solidFill>
                  <a:srgbClr val="404040"/>
                </a:solidFill>
                <a:highlight>
                  <a:srgbClr val="FCFCFC"/>
                </a:highlight>
              </a:rPr>
              <a:t>Two-phase registration, consisting of initial signup followed by a confirmation email with instructions for activating the new account.</a:t>
            </a:r>
            <a:endParaRPr sz="1300" i="1">
              <a:solidFill>
                <a:srgbClr val="404040"/>
              </a:solidFill>
              <a:highlight>
                <a:srgbClr val="FCFCFC"/>
              </a:highlight>
            </a:endParaRPr>
          </a:p>
          <a:p>
            <a:pPr marL="685800" lvl="0" indent="-311150" algn="l" rtl="0">
              <a:lnSpc>
                <a:spcPct val="163636"/>
              </a:lnSpc>
              <a:spcBef>
                <a:spcPts val="0"/>
              </a:spcBef>
              <a:spcAft>
                <a:spcPts val="0"/>
              </a:spcAft>
              <a:buClr>
                <a:srgbClr val="404040"/>
              </a:buClr>
              <a:buSzPts val="1300"/>
              <a:buFont typeface="Source Code Pro"/>
              <a:buChar char="●"/>
            </a:pPr>
            <a:r>
              <a:rPr lang="en" sz="1300" i="1">
                <a:solidFill>
                  <a:srgbClr val="404040"/>
                </a:solidFill>
                <a:highlight>
                  <a:srgbClr val="FCFCFC"/>
                </a:highlight>
              </a:rPr>
              <a:t>One-phase registration, where a user signs up and is immediately active and logged in.</a:t>
            </a:r>
            <a:endParaRPr sz="1300" i="1">
              <a:solidFill>
                <a:srgbClr val="404040"/>
              </a:solidFill>
              <a:highlight>
                <a:srgbClr val="FCFCFC"/>
              </a:highlight>
            </a:endParaRPr>
          </a:p>
          <a:p>
            <a:pPr marL="0" lvl="0" indent="0" algn="l" rtl="0">
              <a:spcBef>
                <a:spcPts val="1800"/>
              </a:spcBef>
              <a:spcAft>
                <a:spcPts val="1600"/>
              </a:spcAft>
              <a:buNone/>
            </a:pPr>
            <a:endParaRPr sz="1200"/>
          </a:p>
        </p:txBody>
      </p:sp>
      <p:pic>
        <p:nvPicPr>
          <p:cNvPr id="115" name="Google Shape;115;p19" descr="Open Chromebook laptop computer"/>
          <p:cNvPicPr preferRelativeResize="0"/>
          <p:nvPr/>
        </p:nvPicPr>
        <p:blipFill>
          <a:blip r:embed="rId3">
            <a:alphaModFix/>
          </a:blip>
          <a:stretch>
            <a:fillRect/>
          </a:stretch>
        </p:blipFill>
        <p:spPr>
          <a:xfrm>
            <a:off x="5446025" y="1276550"/>
            <a:ext cx="3406605" cy="2164374"/>
          </a:xfrm>
          <a:prstGeom prst="rect">
            <a:avLst/>
          </a:prstGeom>
          <a:noFill/>
          <a:ln>
            <a:noFill/>
          </a:ln>
        </p:spPr>
      </p:pic>
      <p:pic>
        <p:nvPicPr>
          <p:cNvPr id="116" name="Google Shape;116;p19"/>
          <p:cNvPicPr preferRelativeResize="0"/>
          <p:nvPr/>
        </p:nvPicPr>
        <p:blipFill>
          <a:blip r:embed="rId4">
            <a:alphaModFix/>
          </a:blip>
          <a:stretch>
            <a:fillRect/>
          </a:stretch>
        </p:blipFill>
        <p:spPr>
          <a:xfrm>
            <a:off x="5811650" y="1468831"/>
            <a:ext cx="2536274" cy="14951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11700" y="52085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User Login :</a:t>
            </a:r>
            <a:endParaRPr/>
          </a:p>
        </p:txBody>
      </p:sp>
      <p:sp>
        <p:nvSpPr>
          <p:cNvPr id="122" name="Google Shape;122;p20"/>
          <p:cNvSpPr txBox="1">
            <a:spLocks noGrp="1"/>
          </p:cNvSpPr>
          <p:nvPr>
            <p:ph type="body" idx="1"/>
          </p:nvPr>
        </p:nvSpPr>
        <p:spPr>
          <a:xfrm>
            <a:off x="311700" y="1424550"/>
            <a:ext cx="43905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i="1"/>
              <a:t>Django comes with an inbuilt authentication system.The Django authentication system handles both authentication and authorization.</a:t>
            </a:r>
            <a:endParaRPr sz="1400" i="1"/>
          </a:p>
          <a:p>
            <a:pPr marL="0" lvl="0" indent="0" algn="l" rtl="0">
              <a:spcBef>
                <a:spcPts val="1600"/>
              </a:spcBef>
              <a:spcAft>
                <a:spcPts val="0"/>
              </a:spcAft>
              <a:buNone/>
            </a:pPr>
            <a:r>
              <a:rPr lang="en" sz="1400" i="1"/>
              <a:t>Briefly, authentication verifies a user is who they claim to be, and authorization determines what an authenticated user is allowed to do.</a:t>
            </a:r>
            <a:endParaRPr sz="1400" i="1"/>
          </a:p>
          <a:p>
            <a:pPr marL="0" lvl="0" indent="0" algn="l" rtl="0">
              <a:spcBef>
                <a:spcPts val="1600"/>
              </a:spcBef>
              <a:spcAft>
                <a:spcPts val="1600"/>
              </a:spcAft>
              <a:buNone/>
            </a:pPr>
            <a:r>
              <a:rPr lang="en" sz="1400" i="1"/>
              <a:t>When the user tries to login log in, the django authentication system checks whether the user is registered or not. If yes, the user can log in.</a:t>
            </a:r>
            <a:endParaRPr sz="1400" i="1"/>
          </a:p>
        </p:txBody>
      </p:sp>
      <p:pic>
        <p:nvPicPr>
          <p:cNvPr id="123" name="Google Shape;123;p20" descr="Open Chromebook laptop computer"/>
          <p:cNvPicPr preferRelativeResize="0"/>
          <p:nvPr/>
        </p:nvPicPr>
        <p:blipFill>
          <a:blip r:embed="rId3">
            <a:alphaModFix/>
          </a:blip>
          <a:stretch>
            <a:fillRect/>
          </a:stretch>
        </p:blipFill>
        <p:spPr>
          <a:xfrm>
            <a:off x="5446025" y="1276550"/>
            <a:ext cx="3406605" cy="2164374"/>
          </a:xfrm>
          <a:prstGeom prst="rect">
            <a:avLst/>
          </a:prstGeom>
          <a:noFill/>
          <a:ln>
            <a:noFill/>
          </a:ln>
        </p:spPr>
      </p:pic>
      <p:pic>
        <p:nvPicPr>
          <p:cNvPr id="124" name="Google Shape;124;p20"/>
          <p:cNvPicPr preferRelativeResize="0"/>
          <p:nvPr/>
        </p:nvPicPr>
        <p:blipFill>
          <a:blip r:embed="rId4">
            <a:alphaModFix/>
          </a:blip>
          <a:stretch>
            <a:fillRect/>
          </a:stretch>
        </p:blipFill>
        <p:spPr>
          <a:xfrm>
            <a:off x="5844550" y="1424549"/>
            <a:ext cx="2609548" cy="1573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Homepage :</a:t>
            </a:r>
            <a:endParaRPr/>
          </a:p>
        </p:txBody>
      </p:sp>
      <p:sp>
        <p:nvSpPr>
          <p:cNvPr id="130" name="Google Shape;130;p21"/>
          <p:cNvSpPr txBox="1">
            <a:spLocks noGrp="1"/>
          </p:cNvSpPr>
          <p:nvPr>
            <p:ph type="body" idx="1"/>
          </p:nvPr>
        </p:nvSpPr>
        <p:spPr>
          <a:xfrm>
            <a:off x="311700" y="1618200"/>
            <a:ext cx="50223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i="1"/>
              <a:t>When the user logins he has two choices, one is to give feedback and the other is to upload data of the students.</a:t>
            </a:r>
            <a:endParaRPr sz="1500" i="1"/>
          </a:p>
          <a:p>
            <a:pPr marL="0" lvl="0" indent="0" algn="l" rtl="0">
              <a:spcBef>
                <a:spcPts val="1600"/>
              </a:spcBef>
              <a:spcAft>
                <a:spcPts val="0"/>
              </a:spcAft>
              <a:buNone/>
            </a:pPr>
            <a:r>
              <a:rPr lang="en" sz="1500" i="1"/>
              <a:t>When User wants to upload the student details the modal popups and asks the user to select the excel file and upload.</a:t>
            </a:r>
            <a:endParaRPr sz="1500" i="1"/>
          </a:p>
          <a:p>
            <a:pPr marL="0" lvl="0" indent="0" algn="l" rtl="0">
              <a:spcBef>
                <a:spcPts val="1600"/>
              </a:spcBef>
              <a:spcAft>
                <a:spcPts val="1600"/>
              </a:spcAft>
              <a:buNone/>
            </a:pPr>
            <a:r>
              <a:rPr lang="en" sz="1500" i="1"/>
              <a:t>When user uploads th excel file it gets saved to it’s particular database table.</a:t>
            </a:r>
            <a:endParaRPr sz="1500" i="1"/>
          </a:p>
        </p:txBody>
      </p:sp>
      <p:pic>
        <p:nvPicPr>
          <p:cNvPr id="131" name="Google Shape;131;p21"/>
          <p:cNvPicPr preferRelativeResize="0"/>
          <p:nvPr/>
        </p:nvPicPr>
        <p:blipFill>
          <a:blip r:embed="rId3">
            <a:alphaModFix/>
          </a:blip>
          <a:stretch>
            <a:fillRect/>
          </a:stretch>
        </p:blipFill>
        <p:spPr>
          <a:xfrm>
            <a:off x="6191075" y="631800"/>
            <a:ext cx="2126876" cy="1268574"/>
          </a:xfrm>
          <a:prstGeom prst="rect">
            <a:avLst/>
          </a:prstGeom>
          <a:noFill/>
          <a:ln>
            <a:noFill/>
          </a:ln>
        </p:spPr>
      </p:pic>
      <p:pic>
        <p:nvPicPr>
          <p:cNvPr id="132" name="Google Shape;132;p21" descr="Open Chromebook laptop computer"/>
          <p:cNvPicPr preferRelativeResize="0"/>
          <p:nvPr/>
        </p:nvPicPr>
        <p:blipFill>
          <a:blip r:embed="rId4">
            <a:alphaModFix/>
          </a:blip>
          <a:stretch>
            <a:fillRect/>
          </a:stretch>
        </p:blipFill>
        <p:spPr>
          <a:xfrm>
            <a:off x="5899639" y="500563"/>
            <a:ext cx="2709738" cy="1721624"/>
          </a:xfrm>
          <a:prstGeom prst="rect">
            <a:avLst/>
          </a:prstGeom>
          <a:noFill/>
          <a:ln>
            <a:noFill/>
          </a:ln>
        </p:spPr>
      </p:pic>
      <p:pic>
        <p:nvPicPr>
          <p:cNvPr id="133" name="Google Shape;133;p21" descr="Open Chromebook laptop computer"/>
          <p:cNvPicPr preferRelativeResize="0"/>
          <p:nvPr/>
        </p:nvPicPr>
        <p:blipFill>
          <a:blip r:embed="rId4">
            <a:alphaModFix/>
          </a:blip>
          <a:stretch>
            <a:fillRect/>
          </a:stretch>
        </p:blipFill>
        <p:spPr>
          <a:xfrm>
            <a:off x="5618950" y="2404625"/>
            <a:ext cx="3406605" cy="2164374"/>
          </a:xfrm>
          <a:prstGeom prst="rect">
            <a:avLst/>
          </a:prstGeom>
          <a:noFill/>
          <a:ln>
            <a:noFill/>
          </a:ln>
        </p:spPr>
      </p:pic>
      <p:pic>
        <p:nvPicPr>
          <p:cNvPr id="134" name="Google Shape;134;p21"/>
          <p:cNvPicPr preferRelativeResize="0"/>
          <p:nvPr/>
        </p:nvPicPr>
        <p:blipFill>
          <a:blip r:embed="rId5">
            <a:alphaModFix/>
          </a:blip>
          <a:stretch>
            <a:fillRect/>
          </a:stretch>
        </p:blipFill>
        <p:spPr>
          <a:xfrm>
            <a:off x="5993425" y="2571750"/>
            <a:ext cx="2549825" cy="1575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822</Words>
  <Application>Microsoft Office PowerPoint</Application>
  <PresentationFormat>On-screen Show (16:9)</PresentationFormat>
  <Paragraphs>57</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Source Code Pro</vt:lpstr>
      <vt:lpstr>Oswald</vt:lpstr>
      <vt:lpstr>Arial</vt:lpstr>
      <vt:lpstr>Modern Writer</vt:lpstr>
      <vt:lpstr>PowerPoint Presentation</vt:lpstr>
      <vt:lpstr>Feedback Form Generation</vt:lpstr>
      <vt:lpstr>About Project</vt:lpstr>
      <vt:lpstr>Framework &amp; Technology Used :</vt:lpstr>
      <vt:lpstr>Django Framework :</vt:lpstr>
      <vt:lpstr>Modules :</vt:lpstr>
      <vt:lpstr>User Registration :</vt:lpstr>
      <vt:lpstr>User Login :</vt:lpstr>
      <vt:lpstr>Homepage :</vt:lpstr>
      <vt:lpstr>Giving Feedback :</vt:lpstr>
      <vt:lpstr>Feedback Form :</vt:lpstr>
      <vt:lpstr>Feedback by warden:</vt:lpstr>
      <vt:lpstr>Project highlights</vt:lpstr>
      <vt:lpstr>Our Project Guide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Bsc3</cp:lastModifiedBy>
  <cp:revision>6</cp:revision>
  <dcterms:modified xsi:type="dcterms:W3CDTF">2023-04-29T14:15:06Z</dcterms:modified>
</cp:coreProperties>
</file>